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68" r:id="rId2"/>
    <p:sldId id="269" r:id="rId3"/>
    <p:sldId id="281" r:id="rId4"/>
    <p:sldId id="277" r:id="rId5"/>
    <p:sldId id="289" r:id="rId6"/>
    <p:sldId id="288" r:id="rId7"/>
    <p:sldId id="282" r:id="rId8"/>
    <p:sldId id="278" r:id="rId9"/>
    <p:sldId id="290" r:id="rId10"/>
    <p:sldId id="286" r:id="rId11"/>
    <p:sldId id="283" r:id="rId12"/>
    <p:sldId id="279" r:id="rId13"/>
    <p:sldId id="284" r:id="rId14"/>
    <p:sldId id="285" r:id="rId15"/>
    <p:sldId id="287" r:id="rId16"/>
  </p:sldIdLst>
  <p:sldSz cx="12192000" cy="6858000"/>
  <p:notesSz cx="6858000" cy="9144000"/>
  <p:defaultTextStyle>
    <a:defPPr rtl="0">
      <a:defRPr lang="en-GB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3E57"/>
    <a:srgbClr val="184259"/>
    <a:srgbClr val="9C4E4E"/>
    <a:srgbClr val="700000"/>
    <a:srgbClr val="5E2001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F0BB4B-F565-4995-A23E-42B4353E3D4F}" v="27" dt="2023-08-30T13:00:09.759"/>
  </p1510:revLst>
</p1510:revInfo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52" autoAdjust="0"/>
  </p:normalViewPr>
  <p:slideViewPr>
    <p:cSldViewPr snapToGrid="0">
      <p:cViewPr varScale="1">
        <p:scale>
          <a:sx n="107" d="100"/>
          <a:sy n="107" d="100"/>
        </p:scale>
        <p:origin x="5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11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2BF7510-B9ED-40E0-8274-4F64AD62B8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5E24B0-B97F-4932-93CD-4307D6181DC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C9E9321-0C95-4B54-9910-4573CA636798}" type="datetime1">
              <a:rPr lang="en-GB" smtClean="0"/>
              <a:t>30/08/2023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C3A0DF-A8A7-4EF4-96E5-757FFFC2A9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BEC987-E8F6-4FD2-BFB2-04815BD1D2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C078EF9-7F2B-4B20-A25C-9E80C16977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114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4328394-3DD7-4E8F-A261-BB7FA1B00513}" type="datetime1">
              <a:rPr lang="en-GB" noProof="0" smtClean="0"/>
              <a:t>30/08/2023</a:t>
            </a:fld>
            <a:endParaRPr lang="en-GB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6AAF9CF-D1E5-49FD-94F7-B246BB67E246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292858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AAF9CF-D1E5-49FD-94F7-B246BB67E24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940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AAF9CF-D1E5-49FD-94F7-B246BB67E24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25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AAF9CF-D1E5-49FD-94F7-B246BB67E24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454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AAF9CF-D1E5-49FD-94F7-B246BB67E24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6360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AAF9CF-D1E5-49FD-94F7-B246BB67E24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8941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AAF9CF-D1E5-49FD-94F7-B246BB67E24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81280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AAF9CF-D1E5-49FD-94F7-B246BB67E24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166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AAF9CF-D1E5-49FD-94F7-B246BB67E24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849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AAF9CF-D1E5-49FD-94F7-B246BB67E24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359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AAF9CF-D1E5-49FD-94F7-B246BB67E24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888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AAF9CF-D1E5-49FD-94F7-B246BB67E24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3754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AAF9CF-D1E5-49FD-94F7-B246BB67E24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116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AAF9CF-D1E5-49FD-94F7-B246BB67E24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920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AAF9CF-D1E5-49FD-94F7-B246BB67E24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564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AAF9CF-D1E5-49FD-94F7-B246BB67E24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121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 bwMode="blackGray"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840914" cy="1260000"/>
          </a:xfrm>
        </p:spPr>
        <p:txBody>
          <a:bodyPr rtlCol="0" anchor="ctr" anchorCtr="0">
            <a:normAutofit/>
          </a:bodyPr>
          <a:lstStyle>
            <a:lvl1pPr>
              <a:defRPr sz="30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869601"/>
            <a:ext cx="10840914" cy="3921600"/>
          </a:xfrm>
        </p:spPr>
        <p:txBody>
          <a:bodyPr rtlCol="0" anchor="t" anchorCtr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371F42-7675-44E2-A1A5-9709A0AB7532}" type="datetime1">
              <a:rPr lang="en-GB" noProof="0" smtClean="0"/>
              <a:t>30/08/2023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28F7C25-BFB6-430F-87B6-7D0D2C749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-185517" y="1223433"/>
            <a:ext cx="504000" cy="0"/>
          </a:xfrm>
          <a:prstGeom prst="line">
            <a:avLst/>
          </a:prstGeom>
          <a:ln w="127000" cap="sq">
            <a:solidFill>
              <a:schemeClr val="accent3"/>
            </a:solidFill>
            <a:miter lim="800000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262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1" y="609601"/>
            <a:ext cx="10840913" cy="3124199"/>
          </a:xfrm>
        </p:spPr>
        <p:txBody>
          <a:bodyPr rtlCol="0" anchor="ctr">
            <a:normAutofit/>
          </a:bodyPr>
          <a:lstStyle>
            <a:lvl1pPr algn="l">
              <a:defRPr sz="3000" b="0" cap="none"/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733800"/>
            <a:ext cx="10840914" cy="2057400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384C80-9CA5-4E96-9D06-EFCFEAB36328}" type="datetime1">
              <a:rPr lang="en-GB" noProof="0" smtClean="0"/>
              <a:t>30/08/2023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3326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840914" cy="1260000"/>
          </a:xfrm>
        </p:spPr>
        <p:txBody>
          <a:bodyPr rtlCol="0">
            <a:normAutofit/>
          </a:bodyPr>
          <a:lstStyle>
            <a:lvl1pPr>
              <a:defRPr sz="30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EA44058-399D-47B9-B390-79330ACF87FF}" type="datetime1">
              <a:rPr lang="en-GB" noProof="0" smtClean="0"/>
              <a:t>30/08/2023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10649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16769A0-8F1D-4495-AD36-D9F823208D65}" type="datetime1">
              <a:rPr lang="en-GB" noProof="0" smtClean="0"/>
              <a:t>30/08/2023</a:t>
            </a:fld>
            <a:endParaRPr lang="en-GB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53706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blackGray"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786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76500" y="2716272"/>
            <a:ext cx="8683625" cy="2421464"/>
          </a:xfrm>
        </p:spPr>
        <p:txBody>
          <a:bodyPr rtlCol="0"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76500" y="5137736"/>
            <a:ext cx="8683625" cy="732840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 rtlCol="0"/>
          <a:lstStyle/>
          <a:p>
            <a:pPr rtl="0"/>
            <a:fld id="{BE1E34EC-8249-463D-AD00-5816076C54DC}" type="datetime1">
              <a:rPr lang="en-GB" noProof="0" smtClean="0"/>
              <a:t>30/08/2023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 rtlCol="0"/>
          <a:lstStyle/>
          <a:p>
            <a:pPr rtl="0"/>
            <a:r>
              <a:rPr lang="en-GB" noProof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 rtlCol="0"/>
          <a:lstStyle/>
          <a:p>
            <a:pPr rtl="0"/>
            <a:fld id="{5D99DD2A-B520-4620-9B43-64B657BA2D42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62937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0" y="1874308"/>
            <a:ext cx="3814235" cy="1260000"/>
          </a:xfrm>
        </p:spPr>
        <p:txBody>
          <a:bodyPr rtlCol="0" anchor="ctr" anchorCtr="0">
            <a:noAutofit/>
          </a:bodyPr>
          <a:lstStyle>
            <a:lvl1pPr algn="r">
              <a:defRPr sz="3000" b="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0"/>
            <a:ext cx="7543800" cy="6856214"/>
          </a:xfrm>
        </p:spPr>
        <p:txBody>
          <a:bodyPr rtlCol="0" anchor="ctr">
            <a:norm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2450" y="3134308"/>
            <a:ext cx="3814235" cy="2016600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439B83-090E-4253-AD4F-F5C637E14F21}" type="datetime1">
              <a:rPr lang="en-GB" noProof="0" smtClean="0"/>
              <a:t>30/08/2023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06338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scription and Con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>
            <a:extLst>
              <a:ext uri="{FF2B5EF4-FFF2-40B4-BE49-F238E27FC236}">
                <a16:creationId xmlns:a16="http://schemas.microsoft.com/office/drawing/2014/main" id="{A1E35E73-B2F7-41DF-AAD2-58E6BE2710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840914" cy="1260000"/>
          </a:xfrm>
        </p:spPr>
        <p:txBody>
          <a:bodyPr rtlCol="0" anchor="ctr" anchorCtr="0">
            <a:normAutofit/>
          </a:bodyPr>
          <a:lstStyle>
            <a:lvl1pPr>
              <a:defRPr sz="30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1881824"/>
            <a:ext cx="10840914" cy="1032826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1B7ED2-CD08-4AB5-8A13-B3F06D412248}" type="datetime1">
              <a:rPr lang="en-GB" noProof="0" smtClean="0"/>
              <a:t>30/08/2023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Add a Footer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7DAE59-9D63-4159-8F3E-560C31F19A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16192" y="3837470"/>
            <a:ext cx="1310050" cy="959003"/>
          </a:xfrm>
        </p:spPr>
        <p:txBody>
          <a:bodyPr rtlCol="0">
            <a:noAutofit/>
          </a:bodyPr>
          <a:lstStyle>
            <a:lvl1pPr marL="0" indent="0" algn="ctr">
              <a:buNone/>
              <a:defRPr sz="1200"/>
            </a:lvl1pPr>
            <a:lvl3pPr algn="ctr">
              <a:defRPr sz="1200"/>
            </a:lvl3pPr>
            <a:lvl5pPr marL="1828800" indent="0">
              <a:buNone/>
              <a:defRPr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249143D-80A5-4E4C-BBFD-F253500CE22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85799" y="2914650"/>
            <a:ext cx="10840914" cy="50212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06123F0-984B-4EF8-9945-3621C401B7A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465366" y="3837470"/>
            <a:ext cx="1310050" cy="959003"/>
          </a:xfrm>
        </p:spPr>
        <p:txBody>
          <a:bodyPr rtlCol="0">
            <a:noAutofit/>
          </a:bodyPr>
          <a:lstStyle>
            <a:lvl1pPr marL="0" indent="0" algn="ctr">
              <a:buNone/>
              <a:defRPr sz="1200"/>
            </a:lvl1pPr>
            <a:lvl3pPr algn="ctr">
              <a:defRPr sz="1200"/>
            </a:lvl3pPr>
            <a:lvl5pPr marL="1828800" indent="0">
              <a:buNone/>
              <a:defRPr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A669C074-A9BE-4B07-ACEE-3B34AAC8B9E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548424" y="3837470"/>
            <a:ext cx="1310050" cy="959003"/>
          </a:xfrm>
        </p:spPr>
        <p:txBody>
          <a:bodyPr rtlCol="0">
            <a:noAutofit/>
          </a:bodyPr>
          <a:lstStyle>
            <a:lvl1pPr marL="0" indent="0" algn="ctr">
              <a:buNone/>
              <a:defRPr sz="1200"/>
            </a:lvl1pPr>
            <a:lvl3pPr algn="ctr">
              <a:defRPr sz="1200"/>
            </a:lvl3pPr>
            <a:lvl5pPr marL="1828800" indent="0">
              <a:buNone/>
              <a:defRPr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4A40D78-D6DD-41A7-A132-9D48DF8649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82308" y="3837470"/>
            <a:ext cx="1310050" cy="959003"/>
          </a:xfrm>
        </p:spPr>
        <p:txBody>
          <a:bodyPr rtlCol="0">
            <a:noAutofit/>
          </a:bodyPr>
          <a:lstStyle>
            <a:lvl1pPr marL="0" indent="0" algn="ctr">
              <a:buNone/>
              <a:defRPr sz="1200"/>
            </a:lvl1pPr>
            <a:lvl3pPr algn="ctr">
              <a:defRPr sz="1200"/>
            </a:lvl3pPr>
            <a:lvl5pPr marL="1828800" indent="0">
              <a:buNone/>
              <a:defRPr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A9CFAA7-850F-4C92-A9BE-56452E5CA0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99250" y="3837470"/>
            <a:ext cx="1310050" cy="959003"/>
          </a:xfrm>
        </p:spPr>
        <p:txBody>
          <a:bodyPr rtlCol="0">
            <a:noAutofit/>
          </a:bodyPr>
          <a:lstStyle>
            <a:lvl1pPr marL="0" indent="0" algn="ctr">
              <a:buNone/>
              <a:defRPr sz="1200"/>
            </a:lvl1pPr>
            <a:lvl3pPr algn="ctr">
              <a:defRPr sz="1200"/>
            </a:lvl3pPr>
            <a:lvl5pPr marL="1828800" indent="0">
              <a:buNone/>
              <a:defRPr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C5A0CF1-9FE7-4149-97DC-5221639144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-185517" y="1242483"/>
            <a:ext cx="504000" cy="0"/>
          </a:xfrm>
          <a:prstGeom prst="line">
            <a:avLst/>
          </a:prstGeom>
          <a:ln w="127000" cap="sq">
            <a:solidFill>
              <a:schemeClr val="accent3"/>
            </a:solidFill>
            <a:miter lim="800000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639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7326" y="995967"/>
            <a:ext cx="6238874" cy="1260000"/>
          </a:xfrm>
        </p:spPr>
        <p:txBody>
          <a:bodyPr rtlCol="0" anchor="ctr" anchorCtr="0">
            <a:noAutofit/>
          </a:bodyPr>
          <a:lstStyle>
            <a:lvl1pPr algn="r">
              <a:defRPr sz="3000" b="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 bwMode="blackGray">
          <a:xfrm>
            <a:off x="8014200" y="995968"/>
            <a:ext cx="3492000" cy="4866064"/>
          </a:xfrm>
          <a:prstGeom prst="roundRect">
            <a:avLst>
              <a:gd name="adj" fmla="val 2371"/>
            </a:avLst>
          </a:prstGeom>
          <a:solidFill>
            <a:schemeClr val="bg2">
              <a:lumMod val="75000"/>
              <a:lumOff val="25000"/>
            </a:schemeClr>
          </a:solidFill>
          <a:ln w="28575" cap="sq" cmpd="sng">
            <a:solidFill>
              <a:schemeClr val="accent3">
                <a:lumMod val="50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5849" y="2255967"/>
            <a:ext cx="6610351" cy="3476618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4EE4A43-8A67-41AD-880E-C0FB6C5EA24F}" type="datetime1">
              <a:rPr lang="en-GB" noProof="0" smtClean="0"/>
              <a:t>30/08/2023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69382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igh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7974" y="995968"/>
            <a:ext cx="4848225" cy="1260000"/>
          </a:xfrm>
        </p:spPr>
        <p:txBody>
          <a:bodyPr rtlCol="0" anchor="ctr" anchorCtr="0">
            <a:normAutofit/>
          </a:bodyPr>
          <a:lstStyle>
            <a:lvl1pPr algn="l">
              <a:defRPr sz="3000" b="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 bwMode="blackGray">
          <a:xfrm>
            <a:off x="727574" y="914400"/>
            <a:ext cx="5749425" cy="4818185"/>
          </a:xfrm>
          <a:prstGeom prst="roundRect">
            <a:avLst>
              <a:gd name="adj" fmla="val 2371"/>
            </a:avLst>
          </a:prstGeom>
          <a:solidFill>
            <a:schemeClr val="bg2">
              <a:lumMod val="75000"/>
              <a:lumOff val="25000"/>
            </a:schemeClr>
          </a:solidFill>
          <a:ln w="28575" cap="sq" cmpd="sng">
            <a:solidFill>
              <a:schemeClr val="accent3">
                <a:lumMod val="50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57974" y="2255968"/>
            <a:ext cx="4848225" cy="3476617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E0FE873-9950-424A-BD0B-E3BD09556097}" type="datetime1">
              <a:rPr lang="en-GB" noProof="0" smtClean="0"/>
              <a:t>30/08/2023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32959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 bwMode="white">
          <a:xfrm>
            <a:off x="10571243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en-GB" sz="8000" noProof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 bwMode="white">
          <a:xfrm>
            <a:off x="100262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en-GB" sz="8000" noProof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20801" y="609601"/>
            <a:ext cx="9550399" cy="2743199"/>
          </a:xfrm>
        </p:spPr>
        <p:txBody>
          <a:bodyPr rtlCol="0" anchor="ctr">
            <a:normAutofit/>
          </a:bodyPr>
          <a:lstStyle>
            <a:lvl1pPr algn="ctr">
              <a:defRPr sz="3000" b="0" i="1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26408" y="3352800"/>
            <a:ext cx="9339184" cy="381000"/>
          </a:xfrm>
        </p:spPr>
        <p:txBody>
          <a:bodyPr rtlCol="0"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D7857E-8E0E-4AC1-ABDC-E42462C788DE}"/>
              </a:ext>
            </a:extLst>
          </p:cNvPr>
          <p:cNvSpPr/>
          <p:nvPr userDrawn="1"/>
        </p:nvSpPr>
        <p:spPr>
          <a:xfrm>
            <a:off x="1750844" y="3962401"/>
            <a:ext cx="8690313" cy="1908173"/>
          </a:xfrm>
          <a:prstGeom prst="roundRect">
            <a:avLst>
              <a:gd name="adj" fmla="val 6552"/>
            </a:avLst>
          </a:prstGeom>
          <a:solidFill>
            <a:schemeClr val="accent3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7375" y="4021138"/>
            <a:ext cx="8486775" cy="176053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5D4407F-E00A-4A4B-BF6A-A2FB368A568D}" type="datetime1">
              <a:rPr lang="en-GB" noProof="0" smtClean="0"/>
              <a:t>30/08/2023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53409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>
            <a:extLst>
              <a:ext uri="{FF2B5EF4-FFF2-40B4-BE49-F238E27FC236}">
                <a16:creationId xmlns:a16="http://schemas.microsoft.com/office/drawing/2014/main" id="{A1E35E73-B2F7-41DF-AAD2-58E6BE2710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599"/>
            <a:ext cx="10840914" cy="1260000"/>
          </a:xfrm>
        </p:spPr>
        <p:txBody>
          <a:bodyPr rtlCol="0">
            <a:normAutofit/>
          </a:bodyPr>
          <a:lstStyle>
            <a:lvl1pPr>
              <a:defRPr sz="30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1869599"/>
            <a:ext cx="5202071" cy="91622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70201"/>
            <a:ext cx="5202071" cy="2916000"/>
          </a:xfrm>
          <a:prstGeom prst="roundRect">
            <a:avLst>
              <a:gd name="adj" fmla="val 2496"/>
            </a:avLst>
          </a:prstGeom>
          <a:ln w="28575">
            <a:solidFill>
              <a:schemeClr val="accent3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t">
            <a:norm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8270" y="1869599"/>
            <a:ext cx="5228444" cy="91622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8270" y="2870201"/>
            <a:ext cx="5202071" cy="2916000"/>
          </a:xfrm>
          <a:prstGeom prst="roundRect">
            <a:avLst>
              <a:gd name="adj" fmla="val 2798"/>
            </a:avLst>
          </a:prstGeom>
          <a:ln w="28575">
            <a:solidFill>
              <a:schemeClr val="accent3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t">
            <a:norm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FA8E278-8477-4E77-81B2-A67FFEE76D8C}" type="datetime1">
              <a:rPr lang="en-GB" noProof="0" smtClean="0"/>
              <a:t>30/08/2023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31B0A9-3E16-4C5B-A6CE-045BCB91A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7150" y="939761"/>
            <a:ext cx="3666" cy="491143"/>
          </a:xfrm>
          <a:prstGeom prst="line">
            <a:avLst/>
          </a:prstGeom>
          <a:ln w="127000" cap="sq">
            <a:solidFill>
              <a:schemeClr val="accent3"/>
            </a:solidFill>
            <a:miter lim="800000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961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840914" cy="1260000"/>
          </a:xfrm>
        </p:spPr>
        <p:txBody>
          <a:bodyPr rtlCol="0">
            <a:normAutofit/>
          </a:bodyPr>
          <a:lstStyle>
            <a:lvl1pPr>
              <a:defRPr sz="30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44449DE-635B-4B23-9B8B-C95A5B8764DB}"/>
              </a:ext>
            </a:extLst>
          </p:cNvPr>
          <p:cNvSpPr/>
          <p:nvPr userDrawn="1"/>
        </p:nvSpPr>
        <p:spPr>
          <a:xfrm>
            <a:off x="663356" y="1790228"/>
            <a:ext cx="10863358" cy="4080348"/>
          </a:xfrm>
          <a:prstGeom prst="roundRect">
            <a:avLst>
              <a:gd name="adj" fmla="val 2634"/>
            </a:avLst>
          </a:prstGeom>
          <a:solidFill>
            <a:schemeClr val="accent3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1869600"/>
            <a:ext cx="5040000" cy="3921601"/>
          </a:xfrm>
          <a:prstGeom prst="roundRect">
            <a:avLst>
              <a:gd name="adj" fmla="val 1970"/>
            </a:avLst>
          </a:prstGeom>
          <a:ln w="28575">
            <a:noFill/>
          </a:ln>
          <a:effectLst/>
        </p:spPr>
        <p:txBody>
          <a:bodyPr rtlCol="0" anchor="t" anchorCtr="0">
            <a:norm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8644" y="1869601"/>
            <a:ext cx="5040000" cy="3921600"/>
          </a:xfrm>
          <a:prstGeom prst="roundRect">
            <a:avLst>
              <a:gd name="adj" fmla="val 2211"/>
            </a:avLst>
          </a:prstGeom>
          <a:ln w="28575">
            <a:noFill/>
          </a:ln>
          <a:effectLst/>
        </p:spPr>
        <p:txBody>
          <a:bodyPr rtlCol="0" anchor="t" anchorCtr="0">
            <a:norm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19F48C6-22BD-42CA-A3F0-8C9A7F5B9FFF}" type="datetime1">
              <a:rPr lang="en-GB" noProof="0" smtClean="0"/>
              <a:t>30/08/2023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539E0A-8009-4A6E-A7A1-5AEFA5220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7150" y="996911"/>
            <a:ext cx="3666" cy="491143"/>
          </a:xfrm>
          <a:prstGeom prst="line">
            <a:avLst/>
          </a:prstGeom>
          <a:ln w="127000" cap="sq">
            <a:solidFill>
              <a:schemeClr val="accent3"/>
            </a:solidFill>
            <a:miter lim="800000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52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Gray"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white">
          <a:xfrm>
            <a:off x="685801" y="609600"/>
            <a:ext cx="10840914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white">
          <a:xfrm>
            <a:off x="685801" y="2142067"/>
            <a:ext cx="10840914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95695204-2D02-4D8D-AD9D-C9DFAB88B413}" type="datetime1">
              <a:rPr lang="en-GB" noProof="0" smtClean="0"/>
              <a:t>30/08/2023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r>
              <a:rPr lang="en-GB" noProof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59" y="5870575"/>
            <a:ext cx="1260655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5D99DD2A-B520-4620-9B43-64B657BA2D42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090699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8" r:id="rId3"/>
    <p:sldLayoutId id="2147483679" r:id="rId4"/>
    <p:sldLayoutId id="2147483669" r:id="rId5"/>
    <p:sldLayoutId id="2147483680" r:id="rId6"/>
    <p:sldLayoutId id="2147483672" r:id="rId7"/>
    <p:sldLayoutId id="2147483665" r:id="rId8"/>
    <p:sldLayoutId id="2147483664" r:id="rId9"/>
    <p:sldLayoutId id="2147483671" r:id="rId10"/>
    <p:sldLayoutId id="2147483666" r:id="rId11"/>
    <p:sldLayoutId id="2147483667" r:id="rId12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yIwCqx5RESM?feature=oembed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lTpPKjH_BVU?feature=oembed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lTpPKjH_BVU?feature=oembed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lTpPKjH_BVU?feature=oembed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lTpPKjH_BVU?feature=oembed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tflix.com/title/80096545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jpeg"/><Relationship Id="rId2" Type="http://schemas.openxmlformats.org/officeDocument/2006/relationships/video" Target="https://www.youtube.com/embed/fJQEOX0-cFQ?feature=oembed" TargetMode="External"/><Relationship Id="rId1" Type="http://schemas.openxmlformats.org/officeDocument/2006/relationships/video" Target="https://www.youtube.com/embed/lTpPKjH_BVU?feature=oembed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lTpPKjH_BVU?feature=oembed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3duE5TzSWco?start=255&amp;feature=oembed" TargetMode="Externa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5B398-1E7F-44AD-8356-8345134C95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387711">
            <a:off x="1720011" y="955612"/>
            <a:ext cx="4403016" cy="1313677"/>
          </a:xfrm>
        </p:spPr>
        <p:txBody>
          <a:bodyPr rtlCol="0"/>
          <a:lstStyle/>
          <a:p>
            <a:pPr rtl="0"/>
            <a:r>
              <a:rPr lang="en-GB" dirty="0"/>
              <a:t>Bellringers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2A3D91-AB3F-4EDF-B87E-FDDF6C5DC4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447814">
            <a:off x="5996011" y="2358739"/>
            <a:ext cx="4642401" cy="636981"/>
          </a:xfrm>
        </p:spPr>
        <p:txBody>
          <a:bodyPr rtlCol="0">
            <a:normAutofit/>
          </a:bodyPr>
          <a:lstStyle/>
          <a:p>
            <a:pPr rtl="0"/>
            <a:r>
              <a:rPr lang="en-GB" i="1" cap="none" dirty="0"/>
              <a:t>Hollywood or History? </a:t>
            </a:r>
            <a:r>
              <a:rPr lang="en-GB" cap="none" dirty="0"/>
              <a:t>Julius Caesar &amp; Spartacus</a:t>
            </a:r>
          </a:p>
          <a:p>
            <a:pPr rtl="0"/>
            <a:endParaRPr lang="en-GB" dirty="0"/>
          </a:p>
          <a:p>
            <a:pPr rtl="0"/>
            <a:endParaRPr lang="en-GB" dirty="0"/>
          </a:p>
        </p:txBody>
      </p:sp>
      <p:pic>
        <p:nvPicPr>
          <p:cNvPr id="5" name="Picture 4" descr="Classical columns">
            <a:extLst>
              <a:ext uri="{FF2B5EF4-FFF2-40B4-BE49-F238E27FC236}">
                <a16:creationId xmlns:a16="http://schemas.microsoft.com/office/drawing/2014/main" id="{9AC7C493-924C-4ECD-DA6E-DD8D9BCDA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7644" y="1336992"/>
            <a:ext cx="6885757" cy="6118058"/>
          </a:xfrm>
          <a:prstGeom prst="rect">
            <a:avLst/>
          </a:prstGeom>
        </p:spPr>
      </p:pic>
      <p:pic>
        <p:nvPicPr>
          <p:cNvPr id="6" name="Picture 5" descr="calendar icon">
            <a:extLst>
              <a:ext uri="{FF2B5EF4-FFF2-40B4-BE49-F238E27FC236}">
                <a16:creationId xmlns:a16="http://schemas.microsoft.com/office/drawing/2014/main" id="{9AE5E185-A096-22F0-E5EE-40874E5FB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96" y="5996445"/>
            <a:ext cx="742950" cy="74295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031F93A-9AA7-BB23-DC50-3AE6ADCEB838}"/>
              </a:ext>
            </a:extLst>
          </p:cNvPr>
          <p:cNvSpPr txBox="1">
            <a:spLocks/>
          </p:cNvSpPr>
          <p:nvPr/>
        </p:nvSpPr>
        <p:spPr bwMode="white">
          <a:xfrm rot="387711">
            <a:off x="1238325" y="1996740"/>
            <a:ext cx="4081996" cy="23057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GB" dirty="0"/>
              <a:t>Exit Tickets</a:t>
            </a:r>
          </a:p>
          <a:p>
            <a:pPr algn="l"/>
            <a:r>
              <a:rPr lang="en-GB" dirty="0"/>
              <a:t>Activities</a:t>
            </a:r>
          </a:p>
          <a:p>
            <a:pPr algn="ctr"/>
            <a:r>
              <a:rPr lang="en-GB" dirty="0"/>
              <a:t>&amp;</a:t>
            </a:r>
          </a:p>
          <a:p>
            <a:pPr algn="ctr"/>
            <a:r>
              <a:rPr lang="en-GB" dirty="0"/>
              <a:t>Videos</a:t>
            </a:r>
          </a:p>
        </p:txBody>
      </p:sp>
    </p:spTree>
    <p:extLst>
      <p:ext uri="{BB962C8B-B14F-4D97-AF65-F5344CB8AC3E}">
        <p14:creationId xmlns:p14="http://schemas.microsoft.com/office/powerpoint/2010/main" val="2352749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32E04-E3CE-4175-B0D3-33D69BCB0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6739" y="6110344"/>
            <a:ext cx="1305261" cy="816034"/>
          </a:xfrm>
        </p:spPr>
        <p:txBody>
          <a:bodyPr rtlCol="0"/>
          <a:lstStyle/>
          <a:p>
            <a:pPr rtl="0"/>
            <a:r>
              <a:rPr lang="en-GB" sz="2400" dirty="0"/>
              <a:t>Day 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0452F-E4D7-4ED7-A292-A7A5A20AC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05885" y="828339"/>
            <a:ext cx="5046906" cy="3894267"/>
          </a:xfrm>
        </p:spPr>
        <p:txBody>
          <a:bodyPr rtlCol="0">
            <a:normAutofit/>
          </a:bodyPr>
          <a:lstStyle/>
          <a:p>
            <a:pPr marL="342900" indent="-342900" rtl="0">
              <a:buAutoNum type="arabicPeriod"/>
            </a:pPr>
            <a:r>
              <a:rPr lang="en-GB" sz="2800" dirty="0"/>
              <a:t>What is 1 thing you already knew?</a:t>
            </a:r>
          </a:p>
          <a:p>
            <a:pPr marL="342900" indent="-342900">
              <a:buFont typeface="Arial"/>
              <a:buAutoNum type="arabicPeriod"/>
            </a:pPr>
            <a:r>
              <a:rPr lang="en-GB" sz="2800" dirty="0"/>
              <a:t>What are 2 things you learned from a classmate the past 2 days?</a:t>
            </a:r>
          </a:p>
          <a:p>
            <a:pPr marL="342900" indent="-342900" rtl="0">
              <a:buAutoNum type="arabicPeriod"/>
            </a:pPr>
            <a:r>
              <a:rPr lang="en-GB" sz="2800" dirty="0"/>
              <a:t>What are 3 key ideas or points from either/both clips and our discussions? </a:t>
            </a:r>
          </a:p>
        </p:txBody>
      </p:sp>
      <p:pic>
        <p:nvPicPr>
          <p:cNvPr id="3" name="Picture 2" descr="pillar icon">
            <a:extLst>
              <a:ext uri="{FF2B5EF4-FFF2-40B4-BE49-F238E27FC236}">
                <a16:creationId xmlns:a16="http://schemas.microsoft.com/office/drawing/2014/main" id="{0C229D21-7153-8850-08B7-388C73704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468889" y="4520004"/>
            <a:ext cx="1905000" cy="1905000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28BB1D-A481-52C9-E2FD-1C88498AA5E2}"/>
              </a:ext>
            </a:extLst>
          </p:cNvPr>
          <p:cNvSpPr txBox="1"/>
          <p:nvPr/>
        </p:nvSpPr>
        <p:spPr>
          <a:xfrm>
            <a:off x="173317" y="161886"/>
            <a:ext cx="2876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1,2,3 </a:t>
            </a:r>
            <a:br>
              <a:rPr lang="en-GB" sz="3200" dirty="0"/>
            </a:br>
            <a:r>
              <a:rPr lang="en-GB" sz="3200" dirty="0"/>
              <a:t>Activity</a:t>
            </a:r>
          </a:p>
        </p:txBody>
      </p:sp>
      <p:pic>
        <p:nvPicPr>
          <p:cNvPr id="6" name="Online Media 5" title="5 Minute Timer in Color Swirl">
            <a:hlinkClick r:id="" action="ppaction://media"/>
            <a:extLst>
              <a:ext uri="{FF2B5EF4-FFF2-40B4-BE49-F238E27FC236}">
                <a16:creationId xmlns:a16="http://schemas.microsoft.com/office/drawing/2014/main" id="{EB013D77-AF6A-66F1-09F7-5DD7573DEAB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03393" y="4722606"/>
            <a:ext cx="3578612" cy="202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63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32E04-E3CE-4175-B0D3-33D69BCB0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6739" y="6110344"/>
            <a:ext cx="1305261" cy="816034"/>
          </a:xfrm>
        </p:spPr>
        <p:txBody>
          <a:bodyPr rtlCol="0"/>
          <a:lstStyle/>
          <a:p>
            <a:pPr rtl="0"/>
            <a:r>
              <a:rPr lang="en-GB" sz="2400" dirty="0"/>
              <a:t>Day 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0452F-E4D7-4ED7-A292-A7A5A20AC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55312" y="1041991"/>
            <a:ext cx="5597479" cy="3680615"/>
          </a:xfrm>
        </p:spPr>
        <p:txBody>
          <a:bodyPr rtlCol="0">
            <a:normAutofit fontScale="92500" lnSpcReduction="20000"/>
          </a:bodyPr>
          <a:lstStyle/>
          <a:p>
            <a:pPr marL="342900" indent="-342900" rtl="0">
              <a:buAutoNum type="arabicPeriod"/>
            </a:pPr>
            <a:r>
              <a:rPr lang="en-GB" sz="2800" dirty="0"/>
              <a:t>What is something you learned from today’s clip that yesterday’s clip did not tell you?</a:t>
            </a:r>
          </a:p>
          <a:p>
            <a:pPr marL="342900" indent="-342900" rtl="0">
              <a:buAutoNum type="arabicPeriod"/>
            </a:pPr>
            <a:r>
              <a:rPr lang="en-GB" sz="2800" dirty="0"/>
              <a:t>Which clip did you enjoy more? Why is that?</a:t>
            </a:r>
          </a:p>
          <a:p>
            <a:pPr marL="342900" indent="-342900" rtl="0">
              <a:buAutoNum type="arabicPeriod"/>
            </a:pPr>
            <a:r>
              <a:rPr lang="en-GB" sz="2800" dirty="0"/>
              <a:t>Which clip do you think was more convincing at presenting Caesar’s life? Use evidence from the clips to support your answer.</a:t>
            </a:r>
          </a:p>
          <a:p>
            <a:pPr marL="342900" indent="-342900" rtl="0">
              <a:buAutoNum type="arabicPeriod"/>
            </a:pPr>
            <a:endParaRPr lang="en-GB" sz="2800" dirty="0"/>
          </a:p>
        </p:txBody>
      </p:sp>
      <p:pic>
        <p:nvPicPr>
          <p:cNvPr id="3" name="Picture 2" descr="pillar icon">
            <a:extLst>
              <a:ext uri="{FF2B5EF4-FFF2-40B4-BE49-F238E27FC236}">
                <a16:creationId xmlns:a16="http://schemas.microsoft.com/office/drawing/2014/main" id="{0C229D21-7153-8850-08B7-388C73704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468889" y="4520004"/>
            <a:ext cx="1905000" cy="1905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5019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32E04-E3CE-4175-B0D3-33D69BCB0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6739" y="6110344"/>
            <a:ext cx="1305261" cy="816034"/>
          </a:xfrm>
        </p:spPr>
        <p:txBody>
          <a:bodyPr rtlCol="0"/>
          <a:lstStyle/>
          <a:p>
            <a:pPr rtl="0"/>
            <a:r>
              <a:rPr lang="en-GB" sz="2400" dirty="0"/>
              <a:t>Day 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0452F-E4D7-4ED7-A292-A7A5A20AC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34118" y="1726831"/>
            <a:ext cx="5518673" cy="4082298"/>
          </a:xfrm>
        </p:spPr>
        <p:txBody>
          <a:bodyPr rtlCol="0">
            <a:normAutofit/>
          </a:bodyPr>
          <a:lstStyle/>
          <a:p>
            <a:pPr marL="342900" indent="-342900" rtl="0">
              <a:buAutoNum type="arabicPeriod"/>
            </a:pPr>
            <a:r>
              <a:rPr lang="en-GB" sz="2800" dirty="0"/>
              <a:t>What is something you learned from the History Hit clip? </a:t>
            </a:r>
          </a:p>
          <a:p>
            <a:pPr marL="342900" indent="-342900" rtl="0">
              <a:buAutoNum type="arabicPeriod"/>
            </a:pPr>
            <a:r>
              <a:rPr lang="en-GB" sz="2800" dirty="0"/>
              <a:t>Have your ideas and thoughts about the Netflix clip changed since viewing the History Hit clip?</a:t>
            </a:r>
          </a:p>
          <a:p>
            <a:pPr marL="342900" indent="-342900" rtl="0">
              <a:buAutoNum type="arabicPeriod"/>
            </a:pPr>
            <a:r>
              <a:rPr lang="en-GB" sz="2800" dirty="0"/>
              <a:t>Why or why not? </a:t>
            </a:r>
          </a:p>
        </p:txBody>
      </p:sp>
      <p:pic>
        <p:nvPicPr>
          <p:cNvPr id="8" name="Online Media 7" title="3 Minute Timer Countdown - Colorful">
            <a:hlinkClick r:id="" action="ppaction://media"/>
            <a:extLst>
              <a:ext uri="{FF2B5EF4-FFF2-40B4-BE49-F238E27FC236}">
                <a16:creationId xmlns:a16="http://schemas.microsoft.com/office/drawing/2014/main" id="{665B9431-EA0E-AD98-15D1-896F37F2DEC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3318" y="4889351"/>
            <a:ext cx="3197809" cy="1806762"/>
          </a:xfrm>
          <a:prstGeom prst="rect">
            <a:avLst/>
          </a:prstGeom>
        </p:spPr>
      </p:pic>
      <p:pic>
        <p:nvPicPr>
          <p:cNvPr id="3" name="Picture 2" descr="curled page">
            <a:extLst>
              <a:ext uri="{FF2B5EF4-FFF2-40B4-BE49-F238E27FC236}">
                <a16:creationId xmlns:a16="http://schemas.microsoft.com/office/drawing/2014/main" id="{2B841C39-4438-0FA5-1598-569845921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5870" y="4159626"/>
            <a:ext cx="1950718" cy="195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4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32E04-E3CE-4175-B0D3-33D69BCB0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6739" y="6110344"/>
            <a:ext cx="1305261" cy="816034"/>
          </a:xfrm>
        </p:spPr>
        <p:txBody>
          <a:bodyPr rtlCol="0"/>
          <a:lstStyle/>
          <a:p>
            <a:pPr rtl="0"/>
            <a:r>
              <a:rPr lang="en-GB" sz="2400" dirty="0"/>
              <a:t>Day 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0452F-E4D7-4ED7-A292-A7A5A20AC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34118" y="1726831"/>
            <a:ext cx="5518673" cy="4082298"/>
          </a:xfrm>
        </p:spPr>
        <p:txBody>
          <a:bodyPr rtlCol="0">
            <a:normAutofit/>
          </a:bodyPr>
          <a:lstStyle/>
          <a:p>
            <a:pPr marL="342900" indent="-342900" rtl="0">
              <a:buAutoNum type="arabicPeriod"/>
            </a:pPr>
            <a:r>
              <a:rPr lang="en-GB" sz="2800" dirty="0"/>
              <a:t>Let’s get a head start on the Venn Diagram – name </a:t>
            </a:r>
            <a:r>
              <a:rPr lang="en-GB" sz="2800" b="1" dirty="0"/>
              <a:t>one </a:t>
            </a:r>
            <a:r>
              <a:rPr lang="en-GB" sz="2800" dirty="0"/>
              <a:t>commonality between the source and clip. Be sure to include it in your Venn Diagram!</a:t>
            </a:r>
          </a:p>
          <a:p>
            <a:pPr marL="342900" indent="-342900" rtl="0">
              <a:buAutoNum type="arabicPeriod"/>
            </a:pPr>
            <a:r>
              <a:rPr lang="en-GB" sz="2800" dirty="0"/>
              <a:t>What is something that the clip says that the source does not?</a:t>
            </a:r>
          </a:p>
        </p:txBody>
      </p:sp>
      <p:pic>
        <p:nvPicPr>
          <p:cNvPr id="3" name="Picture 2" descr="curled page">
            <a:extLst>
              <a:ext uri="{FF2B5EF4-FFF2-40B4-BE49-F238E27FC236}">
                <a16:creationId xmlns:a16="http://schemas.microsoft.com/office/drawing/2014/main" id="{2B841C39-4438-0FA5-1598-569845921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5870" y="4159626"/>
            <a:ext cx="1950718" cy="195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4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32E04-E3CE-4175-B0D3-33D69BCB0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6739" y="6110344"/>
            <a:ext cx="1305261" cy="816034"/>
          </a:xfrm>
        </p:spPr>
        <p:txBody>
          <a:bodyPr rtlCol="0"/>
          <a:lstStyle/>
          <a:p>
            <a:pPr rtl="0"/>
            <a:r>
              <a:rPr lang="en-GB" sz="2400" dirty="0"/>
              <a:t>Day 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0452F-E4D7-4ED7-A292-A7A5A20AC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05885" y="1726831"/>
            <a:ext cx="5046906" cy="4168360"/>
          </a:xfrm>
        </p:spPr>
        <p:txBody>
          <a:bodyPr rtlCol="0">
            <a:normAutofit/>
          </a:bodyPr>
          <a:lstStyle/>
          <a:p>
            <a:pPr marL="514350" indent="-514350" rtl="0">
              <a:buAutoNum type="arabicPeriod"/>
            </a:pPr>
            <a:r>
              <a:rPr lang="en-US" sz="2800" dirty="0"/>
              <a:t>After the homework assignment, did you find the source to confirm or refute your ideas from prior to the first day?</a:t>
            </a:r>
          </a:p>
          <a:p>
            <a:pPr marL="514350" indent="-514350" rtl="0">
              <a:buAutoNum type="arabicPeriod"/>
            </a:pPr>
            <a:r>
              <a:rPr lang="en-US" sz="2800" dirty="0"/>
              <a:t>Refer back to your Venn Diagram. How do the clips compare to the text?</a:t>
            </a:r>
          </a:p>
        </p:txBody>
      </p:sp>
      <p:pic>
        <p:nvPicPr>
          <p:cNvPr id="8" name="Online Media 7" title="3 Minute Timer Countdown - Colorful">
            <a:hlinkClick r:id="" action="ppaction://media"/>
            <a:extLst>
              <a:ext uri="{FF2B5EF4-FFF2-40B4-BE49-F238E27FC236}">
                <a16:creationId xmlns:a16="http://schemas.microsoft.com/office/drawing/2014/main" id="{665B9431-EA0E-AD98-15D1-896F37F2DEC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3318" y="4889351"/>
            <a:ext cx="3197809" cy="1806762"/>
          </a:xfrm>
          <a:prstGeom prst="rect">
            <a:avLst/>
          </a:prstGeom>
        </p:spPr>
      </p:pic>
      <p:pic>
        <p:nvPicPr>
          <p:cNvPr id="5" name="Picture 4" descr="gavel icon ">
            <a:extLst>
              <a:ext uri="{FF2B5EF4-FFF2-40B4-BE49-F238E27FC236}">
                <a16:creationId xmlns:a16="http://schemas.microsoft.com/office/drawing/2014/main" id="{302AA4A6-83D4-7211-EC4E-16838B61B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451" y="78277"/>
            <a:ext cx="2042160" cy="204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9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32E04-E3CE-4175-B0D3-33D69BCB0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6739" y="6110344"/>
            <a:ext cx="1305261" cy="816034"/>
          </a:xfrm>
        </p:spPr>
        <p:txBody>
          <a:bodyPr rtlCol="0"/>
          <a:lstStyle/>
          <a:p>
            <a:pPr rtl="0"/>
            <a:r>
              <a:rPr lang="en-GB" sz="2400" dirty="0"/>
              <a:t>Day 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0452F-E4D7-4ED7-A292-A7A5A20AC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00130" y="1116419"/>
            <a:ext cx="5852661" cy="4778772"/>
          </a:xfrm>
        </p:spPr>
        <p:txBody>
          <a:bodyPr rtlCol="0">
            <a:normAutofit/>
          </a:bodyPr>
          <a:lstStyle/>
          <a:p>
            <a:pPr marL="514350" indent="-514350" rtl="0">
              <a:buAutoNum type="arabicPeriod"/>
            </a:pPr>
            <a:r>
              <a:rPr lang="en-US" sz="2800" dirty="0"/>
              <a:t>Has this unit changed the way in which you view documentaries? If so, why or why not?</a:t>
            </a:r>
          </a:p>
          <a:p>
            <a:pPr marL="514350" indent="-514350" rtl="0">
              <a:buAutoNum type="arabicPeriod"/>
            </a:pPr>
            <a:r>
              <a:rPr lang="en-US" sz="2800" dirty="0"/>
              <a:t>What is your key takeaway from this unit?</a:t>
            </a:r>
          </a:p>
          <a:p>
            <a:pPr marL="514350" indent="-514350" rtl="0">
              <a:buAutoNum type="arabicPeriod"/>
            </a:pPr>
            <a:r>
              <a:rPr lang="en-US" sz="2800" dirty="0"/>
              <a:t>How might historians then construct the past if primary sources are incomplete? How would you fill the gaps with regards to Caesar and Spartacus?</a:t>
            </a:r>
          </a:p>
        </p:txBody>
      </p:sp>
      <p:pic>
        <p:nvPicPr>
          <p:cNvPr id="5" name="Picture 4" descr="gavel icon ">
            <a:extLst>
              <a:ext uri="{FF2B5EF4-FFF2-40B4-BE49-F238E27FC236}">
                <a16:creationId xmlns:a16="http://schemas.microsoft.com/office/drawing/2014/main" id="{302AA4A6-83D4-7211-EC4E-16838B61B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51" y="78277"/>
            <a:ext cx="2042160" cy="204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94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32E04-E3CE-4175-B0D3-33D69BCB0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6739" y="6110344"/>
            <a:ext cx="1305261" cy="816034"/>
          </a:xfrm>
        </p:spPr>
        <p:txBody>
          <a:bodyPr rtlCol="0"/>
          <a:lstStyle/>
          <a:p>
            <a:pPr rtl="0"/>
            <a:r>
              <a:rPr lang="en-GB" sz="2400" dirty="0"/>
              <a:t>Day 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0452F-E4D7-4ED7-A292-A7A5A20AC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05885" y="1726831"/>
            <a:ext cx="5046906" cy="2995775"/>
          </a:xfrm>
        </p:spPr>
        <p:txBody>
          <a:bodyPr rtlCol="0">
            <a:normAutofit/>
          </a:bodyPr>
          <a:lstStyle/>
          <a:p>
            <a:pPr marL="342900" indent="-342900" rtl="0">
              <a:buAutoNum type="arabicPeriod"/>
            </a:pPr>
            <a:r>
              <a:rPr lang="en-GB" sz="2800" dirty="0"/>
              <a:t>What are three key ideas from the previous unit?</a:t>
            </a:r>
          </a:p>
          <a:p>
            <a:pPr marL="342900" indent="-342900" rtl="0">
              <a:buAutoNum type="arabicPeriod"/>
            </a:pPr>
            <a:r>
              <a:rPr lang="en-GB" sz="2800" dirty="0"/>
              <a:t>How might our previous unit help you with our current one over Ancient Rome?</a:t>
            </a:r>
          </a:p>
        </p:txBody>
      </p:sp>
      <p:pic>
        <p:nvPicPr>
          <p:cNvPr id="7" name="Picture 6" descr="magnifying glass icon">
            <a:extLst>
              <a:ext uri="{FF2B5EF4-FFF2-40B4-BE49-F238E27FC236}">
                <a16:creationId xmlns:a16="http://schemas.microsoft.com/office/drawing/2014/main" id="{702B14B7-AC93-CCE0-883E-5D5515AA4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2651" y="780168"/>
            <a:ext cx="1284693" cy="1284693"/>
          </a:xfrm>
          <a:prstGeom prst="rect">
            <a:avLst/>
          </a:prstGeom>
        </p:spPr>
      </p:pic>
      <p:pic>
        <p:nvPicPr>
          <p:cNvPr id="8" name="Online Media 7" title="3 Minute Timer Countdown - Colorful">
            <a:hlinkClick r:id="" action="ppaction://media"/>
            <a:extLst>
              <a:ext uri="{FF2B5EF4-FFF2-40B4-BE49-F238E27FC236}">
                <a16:creationId xmlns:a16="http://schemas.microsoft.com/office/drawing/2014/main" id="{665B9431-EA0E-AD98-15D1-896F37F2DEC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73318" y="4889351"/>
            <a:ext cx="3197809" cy="180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6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32E04-E3CE-4175-B0D3-33D69BCB0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6739" y="6110344"/>
            <a:ext cx="1305261" cy="816034"/>
          </a:xfrm>
        </p:spPr>
        <p:txBody>
          <a:bodyPr rtlCol="0"/>
          <a:lstStyle/>
          <a:p>
            <a:pPr rtl="0"/>
            <a:r>
              <a:rPr lang="en-GB" sz="2400" dirty="0"/>
              <a:t>Day 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0452F-E4D7-4ED7-A292-A7A5A20AC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05885" y="1726831"/>
            <a:ext cx="5046906" cy="2995775"/>
          </a:xfrm>
        </p:spPr>
        <p:txBody>
          <a:bodyPr rtlCol="0">
            <a:normAutofit fontScale="92500" lnSpcReduction="10000"/>
          </a:bodyPr>
          <a:lstStyle/>
          <a:p>
            <a:pPr marL="342900" indent="-342900" rtl="0">
              <a:buAutoNum type="arabicPeriod"/>
            </a:pPr>
            <a:r>
              <a:rPr lang="en-GB" sz="2800" dirty="0"/>
              <a:t>How has the Ancient Source Analysis Sheet helped you?</a:t>
            </a:r>
          </a:p>
          <a:p>
            <a:pPr marL="342900" indent="-342900" rtl="0">
              <a:buAutoNum type="arabicPeriod"/>
            </a:pPr>
            <a:r>
              <a:rPr lang="en-GB" sz="2800" dirty="0"/>
              <a:t>Have you ever considered these questions before when looking at sources?</a:t>
            </a:r>
          </a:p>
          <a:p>
            <a:pPr marL="342900" indent="-342900" rtl="0">
              <a:buAutoNum type="arabicPeriod"/>
            </a:pPr>
            <a:r>
              <a:rPr lang="en-GB" sz="2800" dirty="0"/>
              <a:t>What about this sheet was most surprising to you?</a:t>
            </a:r>
          </a:p>
        </p:txBody>
      </p:sp>
      <p:pic>
        <p:nvPicPr>
          <p:cNvPr id="7" name="Picture 6" descr="magnifying glass icon">
            <a:extLst>
              <a:ext uri="{FF2B5EF4-FFF2-40B4-BE49-F238E27FC236}">
                <a16:creationId xmlns:a16="http://schemas.microsoft.com/office/drawing/2014/main" id="{702B14B7-AC93-CCE0-883E-5D5515AA4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2651" y="780168"/>
            <a:ext cx="1284693" cy="128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43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32E04-E3CE-4175-B0D3-33D69BCB0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6739" y="6110344"/>
            <a:ext cx="1305261" cy="816034"/>
          </a:xfrm>
        </p:spPr>
        <p:txBody>
          <a:bodyPr rtlCol="0"/>
          <a:lstStyle/>
          <a:p>
            <a:pPr rtl="0"/>
            <a:r>
              <a:rPr lang="en-GB" sz="2400" dirty="0"/>
              <a:t>Day 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0452F-E4D7-4ED7-A292-A7A5A20AC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05885" y="1726831"/>
            <a:ext cx="5046906" cy="2995775"/>
          </a:xfrm>
        </p:spPr>
        <p:txBody>
          <a:bodyPr rtlCol="0">
            <a:normAutofit lnSpcReduction="10000"/>
          </a:bodyPr>
          <a:lstStyle/>
          <a:p>
            <a:pPr marL="342900" indent="-342900" rtl="0">
              <a:buAutoNum type="arabicPeriod"/>
            </a:pPr>
            <a:r>
              <a:rPr lang="en-GB" sz="2800" dirty="0"/>
              <a:t>What are the 7 categories from our primary source worksheet?</a:t>
            </a:r>
          </a:p>
          <a:p>
            <a:pPr marL="342900" indent="-342900" rtl="0">
              <a:buAutoNum type="arabicPeriod"/>
            </a:pPr>
            <a:r>
              <a:rPr lang="en-GB" sz="2800" dirty="0"/>
              <a:t>Select 2 of them and explain the main point of them with regard to collecting information from a primary source.</a:t>
            </a:r>
          </a:p>
        </p:txBody>
      </p:sp>
      <p:pic>
        <p:nvPicPr>
          <p:cNvPr id="8" name="Online Media 7" title="3 Minute Timer Countdown - Colorful">
            <a:hlinkClick r:id="" action="ppaction://media"/>
            <a:extLst>
              <a:ext uri="{FF2B5EF4-FFF2-40B4-BE49-F238E27FC236}">
                <a16:creationId xmlns:a16="http://schemas.microsoft.com/office/drawing/2014/main" id="{665B9431-EA0E-AD98-15D1-896F37F2DEC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3318" y="4889351"/>
            <a:ext cx="3197809" cy="1806762"/>
          </a:xfrm>
          <a:prstGeom prst="rect">
            <a:avLst/>
          </a:prstGeom>
        </p:spPr>
      </p:pic>
      <p:pic>
        <p:nvPicPr>
          <p:cNvPr id="3" name="Picture 2" descr="pen and paper icon">
            <a:extLst>
              <a:ext uri="{FF2B5EF4-FFF2-40B4-BE49-F238E27FC236}">
                <a16:creationId xmlns:a16="http://schemas.microsoft.com/office/drawing/2014/main" id="{C6286B8E-97F9-925F-773B-2623C0AD1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2027" y="584501"/>
            <a:ext cx="1642333" cy="164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1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32E04-E3CE-4175-B0D3-33D69BCB0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6739" y="6110344"/>
            <a:ext cx="1305261" cy="816034"/>
          </a:xfrm>
        </p:spPr>
        <p:txBody>
          <a:bodyPr rtlCol="0"/>
          <a:lstStyle/>
          <a:p>
            <a:pPr rtl="0"/>
            <a:r>
              <a:rPr lang="en-GB" sz="2400" dirty="0"/>
              <a:t>Day 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936C20C-8589-3B1F-CFC7-DE7AC90D7F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71532" y="2955014"/>
            <a:ext cx="3814235" cy="2016600"/>
          </a:xfrm>
        </p:spPr>
        <p:txBody>
          <a:bodyPr/>
          <a:lstStyle/>
          <a:p>
            <a:pPr algn="l"/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Roman Empire, Season 2, Episode 1 Timestamps: 3:30-19:18</a:t>
            </a:r>
            <a:endParaRPr lang="en-US" sz="1800" i="1" u="sng" dirty="0">
              <a:solidFill>
                <a:srgbClr val="0563C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hlinkClick r:id="rId3"/>
            </a:endParaRPr>
          </a:p>
          <a:p>
            <a:r>
              <a:rPr lang="en-US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https://www.netflix.com/title/80096545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4777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32E04-E3CE-4175-B0D3-33D69BCB0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6739" y="6110344"/>
            <a:ext cx="1305261" cy="816034"/>
          </a:xfrm>
        </p:spPr>
        <p:txBody>
          <a:bodyPr rtlCol="0"/>
          <a:lstStyle/>
          <a:p>
            <a:pPr rtl="0"/>
            <a:r>
              <a:rPr lang="en-GB" sz="2400" dirty="0"/>
              <a:t>Day 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0452F-E4D7-4ED7-A292-A7A5A20AC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00917" y="1726830"/>
            <a:ext cx="6642847" cy="4297451"/>
          </a:xfrm>
        </p:spPr>
        <p:txBody>
          <a:bodyPr rtlCol="0">
            <a:normAutofit/>
          </a:bodyPr>
          <a:lstStyle/>
          <a:p>
            <a:pPr algn="l" rtl="0"/>
            <a:r>
              <a:rPr lang="en-US" sz="3600" dirty="0"/>
              <a:t>How might you have changed the way in which the show </a:t>
            </a:r>
            <a:r>
              <a:rPr lang="en-US" sz="3600" i="1" dirty="0"/>
              <a:t>Roman Empire </a:t>
            </a:r>
            <a:r>
              <a:rPr lang="en-US" sz="3600" dirty="0"/>
              <a:t>presented both its dramatized recreation of events and the way they utilized their academic experts?</a:t>
            </a:r>
            <a:endParaRPr lang="en-GB" sz="3600" dirty="0"/>
          </a:p>
        </p:txBody>
      </p:sp>
      <p:pic>
        <p:nvPicPr>
          <p:cNvPr id="8" name="Online Media 7" title="3 Minute Timer Countdown - Colorful">
            <a:hlinkClick r:id="" action="ppaction://media"/>
            <a:extLst>
              <a:ext uri="{FF2B5EF4-FFF2-40B4-BE49-F238E27FC236}">
                <a16:creationId xmlns:a16="http://schemas.microsoft.com/office/drawing/2014/main" id="{665B9431-EA0E-AD98-15D1-896F37F2DEC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450886" y="4033262"/>
            <a:ext cx="3197809" cy="1806762"/>
          </a:xfrm>
          <a:prstGeom prst="rect">
            <a:avLst/>
          </a:prstGeom>
        </p:spPr>
      </p:pic>
      <p:pic>
        <p:nvPicPr>
          <p:cNvPr id="3" name="Picture 2" descr="pen and paper icon">
            <a:extLst>
              <a:ext uri="{FF2B5EF4-FFF2-40B4-BE49-F238E27FC236}">
                <a16:creationId xmlns:a16="http://schemas.microsoft.com/office/drawing/2014/main" id="{C6286B8E-97F9-925F-773B-2623C0AD1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2027" y="584501"/>
            <a:ext cx="1642333" cy="16423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4DB936-EF4C-E25B-24EC-3D9392DBCBBC}"/>
              </a:ext>
            </a:extLst>
          </p:cNvPr>
          <p:cNvSpPr txBox="1"/>
          <p:nvPr/>
        </p:nvSpPr>
        <p:spPr>
          <a:xfrm>
            <a:off x="101910" y="2619652"/>
            <a:ext cx="287647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Think</a:t>
            </a:r>
          </a:p>
          <a:p>
            <a:endParaRPr lang="en-GB" sz="3200" dirty="0"/>
          </a:p>
          <a:p>
            <a:endParaRPr lang="en-GB" sz="3200" dirty="0"/>
          </a:p>
          <a:p>
            <a:endParaRPr lang="en-GB" sz="3200" dirty="0"/>
          </a:p>
          <a:p>
            <a:r>
              <a:rPr lang="en-GB" sz="3200" dirty="0"/>
              <a:t>Pair</a:t>
            </a:r>
          </a:p>
          <a:p>
            <a:endParaRPr lang="en-GB" sz="3200" dirty="0"/>
          </a:p>
          <a:p>
            <a:endParaRPr lang="en-GB" sz="3200" dirty="0"/>
          </a:p>
          <a:p>
            <a:r>
              <a:rPr lang="en-GB" sz="3200" dirty="0"/>
              <a:t>Share</a:t>
            </a:r>
          </a:p>
        </p:txBody>
      </p:sp>
      <p:pic>
        <p:nvPicPr>
          <p:cNvPr id="7" name="Online Media 6" title="Classic countdown timer  - 2 Minutes  - Silent">
            <a:hlinkClick r:id="" action="ppaction://media"/>
            <a:extLst>
              <a:ext uri="{FF2B5EF4-FFF2-40B4-BE49-F238E27FC236}">
                <a16:creationId xmlns:a16="http://schemas.microsoft.com/office/drawing/2014/main" id="{F92302AF-F671-176F-AFF2-4862F45D768B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1708385" y="2128262"/>
            <a:ext cx="2540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5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32E04-E3CE-4175-B0D3-33D69BCB0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6739" y="6110344"/>
            <a:ext cx="1305261" cy="816034"/>
          </a:xfrm>
        </p:spPr>
        <p:txBody>
          <a:bodyPr rtlCol="0"/>
          <a:lstStyle/>
          <a:p>
            <a:pPr rtl="0"/>
            <a:r>
              <a:rPr lang="en-GB" sz="2400" dirty="0"/>
              <a:t>Day 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0452F-E4D7-4ED7-A292-A7A5A20AC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05885" y="1726831"/>
            <a:ext cx="5046906" cy="2995775"/>
          </a:xfrm>
        </p:spPr>
        <p:txBody>
          <a:bodyPr rtlCol="0">
            <a:normAutofit/>
          </a:bodyPr>
          <a:lstStyle/>
          <a:p>
            <a:pPr marL="342900" indent="-342900" rtl="0">
              <a:buAutoNum type="arabicPeriod"/>
            </a:pPr>
            <a:r>
              <a:rPr lang="en-GB" sz="2800" dirty="0"/>
              <a:t>How do you think tomorrow’s video will compare to this one, and why do you think that?</a:t>
            </a:r>
          </a:p>
        </p:txBody>
      </p:sp>
      <p:pic>
        <p:nvPicPr>
          <p:cNvPr id="3" name="Picture 2" descr="pen and paper icon">
            <a:extLst>
              <a:ext uri="{FF2B5EF4-FFF2-40B4-BE49-F238E27FC236}">
                <a16:creationId xmlns:a16="http://schemas.microsoft.com/office/drawing/2014/main" id="{C6286B8E-97F9-925F-773B-2623C0AD1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027" y="584501"/>
            <a:ext cx="1642333" cy="164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82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32E04-E3CE-4175-B0D3-33D69BCB0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6739" y="6110344"/>
            <a:ext cx="1305261" cy="816034"/>
          </a:xfrm>
        </p:spPr>
        <p:txBody>
          <a:bodyPr rtlCol="0"/>
          <a:lstStyle/>
          <a:p>
            <a:pPr rtl="0"/>
            <a:r>
              <a:rPr lang="en-GB" sz="2400" dirty="0"/>
              <a:t>Day 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0452F-E4D7-4ED7-A292-A7A5A20AC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05885" y="1726831"/>
            <a:ext cx="5046906" cy="2995775"/>
          </a:xfrm>
        </p:spPr>
        <p:txBody>
          <a:bodyPr rtlCol="0">
            <a:normAutofit fontScale="92500" lnSpcReduction="20000"/>
          </a:bodyPr>
          <a:lstStyle/>
          <a:p>
            <a:pPr marL="342900" indent="-342900" rtl="0">
              <a:buAutoNum type="arabicPeriod"/>
            </a:pPr>
            <a:r>
              <a:rPr lang="en-GB" sz="2800" dirty="0"/>
              <a:t>Think back to our last lesson when we watched the clip from Netflix. How might that clip have impacted your ideas about the Romans?</a:t>
            </a:r>
          </a:p>
          <a:p>
            <a:pPr marL="342900" indent="-342900" rtl="0">
              <a:buAutoNum type="arabicPeriod"/>
            </a:pPr>
            <a:r>
              <a:rPr lang="en-GB" sz="2800" dirty="0"/>
              <a:t>What is something you learned from the video? What about from class?</a:t>
            </a:r>
          </a:p>
        </p:txBody>
      </p:sp>
      <p:pic>
        <p:nvPicPr>
          <p:cNvPr id="8" name="Online Media 7" title="3 Minute Timer Countdown - Colorful">
            <a:hlinkClick r:id="" action="ppaction://media"/>
            <a:extLst>
              <a:ext uri="{FF2B5EF4-FFF2-40B4-BE49-F238E27FC236}">
                <a16:creationId xmlns:a16="http://schemas.microsoft.com/office/drawing/2014/main" id="{665B9431-EA0E-AD98-15D1-896F37F2DEC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3318" y="4889351"/>
            <a:ext cx="3197809" cy="1806762"/>
          </a:xfrm>
          <a:prstGeom prst="rect">
            <a:avLst/>
          </a:prstGeom>
        </p:spPr>
      </p:pic>
      <p:pic>
        <p:nvPicPr>
          <p:cNvPr id="3" name="Picture 2" descr="pillar icon">
            <a:extLst>
              <a:ext uri="{FF2B5EF4-FFF2-40B4-BE49-F238E27FC236}">
                <a16:creationId xmlns:a16="http://schemas.microsoft.com/office/drawing/2014/main" id="{0C229D21-7153-8850-08B7-388C73704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468889" y="4520004"/>
            <a:ext cx="1905000" cy="1905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802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32E04-E3CE-4175-B0D3-33D69BCB0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6739" y="6633882"/>
            <a:ext cx="1305261" cy="224118"/>
          </a:xfrm>
        </p:spPr>
        <p:txBody>
          <a:bodyPr rtlCol="0"/>
          <a:lstStyle/>
          <a:p>
            <a:pPr rtl="0"/>
            <a:r>
              <a:rPr lang="en-GB" sz="800" dirty="0"/>
              <a:t>Day 3</a:t>
            </a:r>
          </a:p>
        </p:txBody>
      </p:sp>
      <p:pic>
        <p:nvPicPr>
          <p:cNvPr id="11" name="Online Media 10" title="Julius Caesar's Rise To The Republic | Tony Robinson's Romans | Timeline">
            <a:hlinkClick r:id="" action="ppaction://media"/>
            <a:extLst>
              <a:ext uri="{FF2B5EF4-FFF2-40B4-BE49-F238E27FC236}">
                <a16:creationId xmlns:a16="http://schemas.microsoft.com/office/drawing/2014/main" id="{3A0DDA11-C0D2-2F71-E126-49C9837881F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973" y="0"/>
            <a:ext cx="121380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Default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22736411_win32" id="{36FB81BF-E589-41FF-8EC8-9B7CA0C5EC47}" vid="{94F947FD-00E6-4102-80C7-385C947C54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Famous event in history presentation</Template>
  <TotalTime>0</TotalTime>
  <Words>519</Words>
  <Application>Microsoft Office PowerPoint</Application>
  <PresentationFormat>Widescreen</PresentationFormat>
  <Paragraphs>73</Paragraphs>
  <Slides>15</Slides>
  <Notes>15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Corbel</vt:lpstr>
      <vt:lpstr>Times New Roman</vt:lpstr>
      <vt:lpstr>Celestial</vt:lpstr>
      <vt:lpstr>Bellringers</vt:lpstr>
      <vt:lpstr>Day 1</vt:lpstr>
      <vt:lpstr>Day 1</vt:lpstr>
      <vt:lpstr>Day 2</vt:lpstr>
      <vt:lpstr>Day 2</vt:lpstr>
      <vt:lpstr>Day 2</vt:lpstr>
      <vt:lpstr>Day 2</vt:lpstr>
      <vt:lpstr>Day 3</vt:lpstr>
      <vt:lpstr>Day 3</vt:lpstr>
      <vt:lpstr>Day 3</vt:lpstr>
      <vt:lpstr>Day 3</vt:lpstr>
      <vt:lpstr>Day 4</vt:lpstr>
      <vt:lpstr>Day 4</vt:lpstr>
      <vt:lpstr>Day 5</vt:lpstr>
      <vt:lpstr>Day 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2023-08-02T13:40:53Z</dcterms:created>
  <dcterms:modified xsi:type="dcterms:W3CDTF">2023-08-30T13:20:49Z</dcterms:modified>
</cp:coreProperties>
</file>